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Lobster"/>
      <p:regular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Pacifico"/>
      <p:regular r:id="rId40"/>
    </p:embeddedFont>
    <p:embeddedFont>
      <p:font typeface="Averag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jb0phRTdP43hsm+vkdhoWf67ls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cifico-regular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Lobster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2"/>
          <p:cNvGrpSpPr/>
          <p:nvPr/>
        </p:nvGrpSpPr>
        <p:grpSpPr>
          <a:xfrm>
            <a:off x="5875200" y="0"/>
            <a:ext cx="6316800" cy="6857420"/>
            <a:chOff x="4406400" y="0"/>
            <a:chExt cx="4737600" cy="5143065"/>
          </a:xfrm>
        </p:grpSpPr>
        <p:sp>
          <p:nvSpPr>
            <p:cNvPr id="86" name="Google Shape;86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3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112" name="Google Shape;112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3"/>
          <p:cNvSpPr txBox="1"/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4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24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123" name="Google Shape;123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4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481428" y="2566469"/>
            <a:ext cx="3073200" cy="23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25"/>
          <p:cNvSpPr/>
          <p:nvPr/>
        </p:nvSpPr>
        <p:spPr>
          <a:xfrm>
            <a:off x="6085600" y="0"/>
            <a:ext cx="610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8601695" y="2566467"/>
            <a:ext cx="3073200" cy="23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5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25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137" name="Google Shape;137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5"/>
          <p:cNvSpPr txBox="1"/>
          <p:nvPr>
            <p:ph idx="2" type="title"/>
          </p:nvPr>
        </p:nvSpPr>
        <p:spPr>
          <a:xfrm>
            <a:off x="1730000" y="612653"/>
            <a:ext cx="4007600" cy="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42" name="Google Shape;142;p36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6877200" cy="6858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43" name="Google Shape;143;p36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9302400" y="-33"/>
            <a:ext cx="2889600" cy="2683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44" name="Google Shape;144;p36"/>
          <p:cNvSpPr txBox="1"/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45" name="Google Shape;145;p36"/>
          <p:cNvSpPr txBox="1"/>
          <p:nvPr>
            <p:ph idx="1" type="subTitle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6"/>
          <p:cNvSpPr/>
          <p:nvPr/>
        </p:nvSpPr>
        <p:spPr>
          <a:xfrm rot="-5400000">
            <a:off x="7795" y="-6448"/>
            <a:ext cx="3055200" cy="30668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6"/>
          <p:cNvSpPr/>
          <p:nvPr/>
        </p:nvSpPr>
        <p:spPr>
          <a:xfrm flipH="1">
            <a:off x="870428" y="769024"/>
            <a:ext cx="3066800" cy="3055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37"/>
          <p:cNvGrpSpPr/>
          <p:nvPr/>
        </p:nvGrpSpPr>
        <p:grpSpPr>
          <a:xfrm>
            <a:off x="5875200" y="0"/>
            <a:ext cx="6316800" cy="6857420"/>
            <a:chOff x="4406400" y="0"/>
            <a:chExt cx="4737600" cy="5143065"/>
          </a:xfrm>
        </p:grpSpPr>
        <p:sp>
          <p:nvSpPr>
            <p:cNvPr id="151" name="Google Shape;151;p3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7"/>
          <p:cNvSpPr txBox="1"/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37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7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7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7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937133" y="2278159"/>
            <a:ext cx="4444400" cy="1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8"/>
          <p:cNvSpPr/>
          <p:nvPr/>
        </p:nvSpPr>
        <p:spPr>
          <a:xfrm>
            <a:off x="0" y="4648800"/>
            <a:ext cx="12192000" cy="220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8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8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8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8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8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183" name="Google Shape;183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38"/>
          <p:cNvSpPr txBox="1"/>
          <p:nvPr>
            <p:ph idx="2" type="title"/>
          </p:nvPr>
        </p:nvSpPr>
        <p:spPr>
          <a:xfrm>
            <a:off x="1730000" y="612653"/>
            <a:ext cx="4007600" cy="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6" name="Google Shape;186;p38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937133" y="4833700"/>
            <a:ext cx="4444400" cy="10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39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194" name="Google Shape;194;p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 txBox="1"/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0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0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40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206" name="Google Shape;206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40"/>
          <p:cNvSpPr txBox="1"/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1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1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41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216" name="Google Shape;216;p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41"/>
          <p:cNvSpPr txBox="1"/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42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242" name="Google Shape;24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42"/>
          <p:cNvSpPr txBox="1"/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5" name="Google Shape;245;p42"/>
          <p:cNvSpPr txBox="1"/>
          <p:nvPr>
            <p:ph idx="1" type="subTitle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46" name="Google Shape;246;p42"/>
          <p:cNvSpPr txBox="1"/>
          <p:nvPr>
            <p:ph idx="2" type="body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3"/>
          <p:cNvGrpSpPr/>
          <p:nvPr/>
        </p:nvGrpSpPr>
        <p:grpSpPr>
          <a:xfrm>
            <a:off x="0" y="5504763"/>
            <a:ext cx="931900" cy="912876"/>
            <a:chOff x="0" y="3785672"/>
            <a:chExt cx="698925" cy="684657"/>
          </a:xfrm>
        </p:grpSpPr>
        <p:sp>
          <p:nvSpPr>
            <p:cNvPr id="250" name="Google Shape;250;p4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253" name="Google Shape;253;p43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43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3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4"/>
          <p:cNvGrpSpPr/>
          <p:nvPr/>
        </p:nvGrpSpPr>
        <p:grpSpPr>
          <a:xfrm>
            <a:off x="5875200" y="0"/>
            <a:ext cx="6316800" cy="6857420"/>
            <a:chOff x="4406400" y="0"/>
            <a:chExt cx="4737600" cy="5143065"/>
          </a:xfrm>
        </p:grpSpPr>
        <p:sp>
          <p:nvSpPr>
            <p:cNvPr id="260" name="Google Shape;260;p4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4"/>
          <p:cNvSpPr txBox="1"/>
          <p:nvPr>
            <p:ph hasCustomPrompt="1" type="title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1098467" y="3524166"/>
            <a:ext cx="6368000" cy="1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4">
            <a:hlinkClick action="ppaction://hlinksldjump" r:id="rId2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4">
            <a:hlinkClick action="ppaction://hlinksldjump" r:id="rId3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>
            <a:hlinkClick action="ppaction://hlinksldjump" r:id="rId4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4">
            <a:hlinkClick action="ppaction://hlinksldjump" r:id="rId5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88" name="Google Shape;288;p4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51506" y="-140933"/>
            <a:ext cx="6856400" cy="71524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>
                <a:solidFill>
                  <a:schemeClr val="dk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>
                <a:solidFill>
                  <a:schemeClr val="dk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>
                <a:solidFill>
                  <a:schemeClr val="dk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>
                <a:solidFill>
                  <a:schemeClr val="dk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>
                <a:solidFill>
                  <a:schemeClr val="dk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6">
            <a:hlinkClick action="ppaction://hlinksldjump" r:id="rId3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6">
            <a:hlinkClick action="ppaction://hlinksldjump" r:id="rId4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6">
            <a:hlinkClick action="ppaction://hlinksldjump" r:id="rId5"/>
          </p:cNvPr>
          <p:cNvSpPr/>
          <p:nvPr/>
        </p:nvSpPr>
        <p:spPr>
          <a:xfrm>
            <a:off x="282733" y="378966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6">
            <a:hlinkClick action="ppaction://hlinksldjump" r:id="rId6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6"/>
          <p:cNvGrpSpPr/>
          <p:nvPr/>
        </p:nvGrpSpPr>
        <p:grpSpPr>
          <a:xfrm>
            <a:off x="0" y="508002"/>
            <a:ext cx="1383800" cy="1355051"/>
            <a:chOff x="0" y="381001"/>
            <a:chExt cx="1037850" cy="1016288"/>
          </a:xfrm>
        </p:grpSpPr>
        <p:sp>
          <p:nvSpPr>
            <p:cNvPr id="297" name="Google Shape;297;p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akshaydattatraykhare/diabetes-datase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"/>
          <p:cNvSpPr txBox="1"/>
          <p:nvPr>
            <p:ph type="ctrTitle"/>
          </p:nvPr>
        </p:nvSpPr>
        <p:spPr>
          <a:xfrm>
            <a:off x="1373425" y="150551"/>
            <a:ext cx="91440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6000">
                <a:solidFill>
                  <a:srgbClr val="FFE599"/>
                </a:solidFill>
                <a:latin typeface="Lobster"/>
                <a:ea typeface="Lobster"/>
                <a:cs typeface="Lobster"/>
                <a:sym typeface="Lobster"/>
              </a:rPr>
              <a:t>Diabetes Prediction: A Machine Learning Approach</a:t>
            </a:r>
            <a:r>
              <a:rPr b="1" lang="en-US" sz="6000">
                <a:solidFill>
                  <a:srgbClr val="FFF2CC"/>
                </a:solidFill>
                <a:highlight>
                  <a:srgbClr val="CFE2F3"/>
                </a:highlight>
              </a:rPr>
              <a:t> </a:t>
            </a:r>
            <a:endParaRPr b="1" sz="6000">
              <a:solidFill>
                <a:srgbClr val="FFF2CC"/>
              </a:solidFill>
              <a:highlight>
                <a:srgbClr val="CFE2F3"/>
              </a:highlight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 txBox="1"/>
          <p:nvPr>
            <p:ph type="title"/>
          </p:nvPr>
        </p:nvSpPr>
        <p:spPr>
          <a:xfrm>
            <a:off x="1469925" y="223875"/>
            <a:ext cx="10606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Determining Test Size Using Cross-Validation Score</a:t>
            </a:r>
            <a:r>
              <a:rPr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Score</a:t>
            </a:r>
            <a:endParaRPr sz="3600"/>
          </a:p>
        </p:txBody>
      </p:sp>
      <p:sp>
        <p:nvSpPr>
          <p:cNvPr id="378" name="Google Shape;378;p10"/>
          <p:cNvSpPr txBox="1"/>
          <p:nvPr/>
        </p:nvSpPr>
        <p:spPr>
          <a:xfrm>
            <a:off x="1469925" y="1346950"/>
            <a:ext cx="10428300" cy="5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say that the most effective splitting for this dataset is 80% for the train set and 20%  for the test set in all models.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725" y="3033950"/>
            <a:ext cx="4695176" cy="3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"/>
          <p:cNvSpPr txBox="1"/>
          <p:nvPr>
            <p:ph type="title"/>
          </p:nvPr>
        </p:nvSpPr>
        <p:spPr>
          <a:xfrm>
            <a:off x="1976975" y="253025"/>
            <a:ext cx="50754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Model Training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85" name="Google Shape;385;p11"/>
          <p:cNvSpPr txBox="1"/>
          <p:nvPr>
            <p:ph idx="1" type="body"/>
          </p:nvPr>
        </p:nvSpPr>
        <p:spPr>
          <a:xfrm>
            <a:off x="1976975" y="1302175"/>
            <a:ext cx="74796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By using k-fold validation, we found 80-20 splitting sets.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 these following models, 80% will be training set, and 20% will be test set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Decision Tree Algorithm (DTC)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2. K-Nearest Neighbors Algorithm (KNN)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Used StandardScaler()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3. Naive Bayes Algorithm (NB)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4. Artificial Neural Network Algorithm (ANN)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Used StandardScaler()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386" name="Google Shape;386;p11"/>
          <p:cNvSpPr/>
          <p:nvPr/>
        </p:nvSpPr>
        <p:spPr>
          <a:xfrm>
            <a:off x="4125992" y="5191600"/>
            <a:ext cx="1357500" cy="135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4126000" y="5258500"/>
            <a:ext cx="1290600" cy="1223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4192892" y="5258500"/>
            <a:ext cx="1223700" cy="1223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4367392" y="5432950"/>
            <a:ext cx="874800" cy="87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1"/>
          <p:cNvSpPr txBox="1"/>
          <p:nvPr/>
        </p:nvSpPr>
        <p:spPr>
          <a:xfrm>
            <a:off x="4250050" y="5661053"/>
            <a:ext cx="1415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4496547" y="5661060"/>
            <a:ext cx="616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 b="1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6985734" y="4447400"/>
            <a:ext cx="874800" cy="87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 txBox="1"/>
          <p:nvPr/>
        </p:nvSpPr>
        <p:spPr>
          <a:xfrm>
            <a:off x="6721063" y="5661053"/>
            <a:ext cx="1415200" cy="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11"/>
          <p:cNvSpPr txBox="1"/>
          <p:nvPr/>
        </p:nvSpPr>
        <p:spPr>
          <a:xfrm>
            <a:off x="7122998" y="4677360"/>
            <a:ext cx="616400" cy="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7735925" y="5124700"/>
            <a:ext cx="1357500" cy="135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7806225" y="5191600"/>
            <a:ext cx="1223700" cy="1223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7793699" y="5229650"/>
            <a:ext cx="1169400" cy="1223700"/>
          </a:xfrm>
          <a:prstGeom prst="pie">
            <a:avLst>
              <a:gd fmla="val 11912349" name="adj1"/>
              <a:gd fmla="val 16086989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7980738" y="5404100"/>
            <a:ext cx="874800" cy="87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1"/>
          <p:cNvSpPr txBox="1"/>
          <p:nvPr/>
        </p:nvSpPr>
        <p:spPr>
          <a:xfrm>
            <a:off x="8109906" y="5536485"/>
            <a:ext cx="616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 b="1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11"/>
          <p:cNvPicPr preferRelativeResize="0"/>
          <p:nvPr/>
        </p:nvPicPr>
        <p:blipFill rotWithShape="1">
          <a:blip r:embed="rId3">
            <a:alphaModFix/>
          </a:blip>
          <a:srcRect b="9899" l="18617" r="4474" t="-9900"/>
          <a:stretch/>
        </p:blipFill>
        <p:spPr>
          <a:xfrm rot="10800000">
            <a:off x="8311675" y="9575"/>
            <a:ext cx="3869700" cy="35943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01" name="Google Shape;401;p11"/>
          <p:cNvSpPr txBox="1"/>
          <p:nvPr/>
        </p:nvSpPr>
        <p:spPr>
          <a:xfrm>
            <a:off x="1590625" y="5404100"/>
            <a:ext cx="967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Training Set                                                          Test Set </a:t>
            </a:r>
            <a:endParaRPr b="0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11"/>
          <p:cNvCxnSpPr/>
          <p:nvPr/>
        </p:nvCxnSpPr>
        <p:spPr>
          <a:xfrm flipH="1" rot="10800000">
            <a:off x="3233225" y="5639300"/>
            <a:ext cx="752700" cy="22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3" name="Google Shape;403;p11"/>
          <p:cNvCxnSpPr/>
          <p:nvPr/>
        </p:nvCxnSpPr>
        <p:spPr>
          <a:xfrm>
            <a:off x="6915500" y="5645200"/>
            <a:ext cx="274500" cy="3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"/>
          <p:cNvSpPr txBox="1"/>
          <p:nvPr>
            <p:ph type="title"/>
          </p:nvPr>
        </p:nvSpPr>
        <p:spPr>
          <a:xfrm>
            <a:off x="1730000" y="525000"/>
            <a:ext cx="9385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1" lang="en-US" sz="4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1. Decision Tree Algorithm</a:t>
            </a:r>
            <a:endParaRPr b="1" sz="4800">
              <a:solidFill>
                <a:srgbClr val="D9EAD3"/>
              </a:solidFill>
            </a:endParaRPr>
          </a:p>
        </p:txBody>
      </p:sp>
      <p:pic>
        <p:nvPicPr>
          <p:cNvPr id="409" name="Google Shape;4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309" y="2658484"/>
            <a:ext cx="5871881" cy="241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729" y="1734951"/>
            <a:ext cx="4534146" cy="38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"/>
          <p:cNvSpPr txBox="1"/>
          <p:nvPr>
            <p:ph type="title"/>
          </p:nvPr>
        </p:nvSpPr>
        <p:spPr>
          <a:xfrm>
            <a:off x="1730000" y="525000"/>
            <a:ext cx="9385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500"/>
              <a:buFont typeface="Calibri"/>
              <a:buNone/>
            </a:pPr>
            <a:r>
              <a:rPr b="1" lang="en-US" sz="4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2. K-Nearest Neighbors Algorithm</a:t>
            </a:r>
            <a:endParaRPr b="1" sz="4800">
              <a:solidFill>
                <a:srgbClr val="D9EAD3"/>
              </a:solidFill>
            </a:endParaRPr>
          </a:p>
        </p:txBody>
      </p:sp>
      <p:pic>
        <p:nvPicPr>
          <p:cNvPr id="416" name="Google Shape;4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75" y="2857725"/>
            <a:ext cx="5965476" cy="2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2325" y="1974800"/>
            <a:ext cx="4941550" cy="3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/>
          <p:nvPr>
            <p:ph type="title"/>
          </p:nvPr>
        </p:nvSpPr>
        <p:spPr>
          <a:xfrm>
            <a:off x="1730000" y="525000"/>
            <a:ext cx="9385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000"/>
              <a:buFont typeface="Calibri"/>
              <a:buNone/>
            </a:pPr>
            <a:r>
              <a:rPr b="1" lang="en-US" sz="4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3. Naive Bayes Algorithm</a:t>
            </a:r>
            <a:endParaRPr b="1" sz="4800">
              <a:solidFill>
                <a:srgbClr val="D9EAD3"/>
              </a:solidFill>
            </a:endParaRPr>
          </a:p>
        </p:txBody>
      </p:sp>
      <p:pic>
        <p:nvPicPr>
          <p:cNvPr id="423" name="Google Shape;4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71" y="2628478"/>
            <a:ext cx="6347013" cy="254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2141" y="2028071"/>
            <a:ext cx="4729337" cy="402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"/>
          <p:cNvSpPr txBox="1"/>
          <p:nvPr>
            <p:ph type="title"/>
          </p:nvPr>
        </p:nvSpPr>
        <p:spPr>
          <a:xfrm>
            <a:off x="1490100" y="470250"/>
            <a:ext cx="10701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200"/>
              <a:buFont typeface="Roboto"/>
              <a:buNone/>
            </a:pPr>
            <a:r>
              <a:rPr b="1" lang="en-US" sz="4800">
                <a:solidFill>
                  <a:srgbClr val="D9EAD3"/>
                </a:solidFill>
                <a:latin typeface="Roboto"/>
                <a:ea typeface="Roboto"/>
                <a:cs typeface="Roboto"/>
                <a:sym typeface="Roboto"/>
              </a:rPr>
              <a:t>4. Artificial Neural Network Algorithm</a:t>
            </a:r>
            <a:endParaRPr b="1" sz="4800">
              <a:solidFill>
                <a:srgbClr val="D9EAD3"/>
              </a:solidFill>
            </a:endParaRPr>
          </a:p>
        </p:txBody>
      </p:sp>
      <p:pic>
        <p:nvPicPr>
          <p:cNvPr id="430" name="Google Shape;4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55" y="2761213"/>
            <a:ext cx="6642847" cy="259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1195" y="1941238"/>
            <a:ext cx="4554072" cy="38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 txBox="1"/>
          <p:nvPr>
            <p:ph type="title"/>
          </p:nvPr>
        </p:nvSpPr>
        <p:spPr>
          <a:xfrm>
            <a:off x="1949050" y="306000"/>
            <a:ext cx="6280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Comparison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9311200" y="1388025"/>
            <a:ext cx="2429700" cy="26556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6"/>
          <p:cNvSpPr/>
          <p:nvPr/>
        </p:nvSpPr>
        <p:spPr>
          <a:xfrm rot="5400000">
            <a:off x="9218575" y="1487600"/>
            <a:ext cx="2697000" cy="24705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6"/>
          <p:cNvSpPr/>
          <p:nvPr/>
        </p:nvSpPr>
        <p:spPr>
          <a:xfrm rot="10800000">
            <a:off x="9331525" y="1524975"/>
            <a:ext cx="2470800" cy="24639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6"/>
          <p:cNvSpPr/>
          <p:nvPr/>
        </p:nvSpPr>
        <p:spPr>
          <a:xfrm rot="-5400000">
            <a:off x="9283600" y="1552275"/>
            <a:ext cx="2477700" cy="23955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9679350" y="2023225"/>
            <a:ext cx="836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DTC</a:t>
            </a:r>
            <a:endParaRPr b="1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16"/>
          <p:cNvSpPr txBox="1"/>
          <p:nvPr/>
        </p:nvSpPr>
        <p:spPr>
          <a:xfrm>
            <a:off x="9758850" y="2871825"/>
            <a:ext cx="677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NB</a:t>
            </a:r>
            <a:endParaRPr b="1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16"/>
          <p:cNvSpPr txBox="1"/>
          <p:nvPr/>
        </p:nvSpPr>
        <p:spPr>
          <a:xfrm>
            <a:off x="10515450" y="2871825"/>
            <a:ext cx="89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</a:t>
            </a:r>
            <a:endParaRPr b="1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10515450" y="2023225"/>
            <a:ext cx="8973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b="1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9524800" y="1648100"/>
            <a:ext cx="2003700" cy="2094300"/>
          </a:xfrm>
          <a:prstGeom prst="ellipse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725" y="1306525"/>
            <a:ext cx="6935306" cy="2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075" y="3427425"/>
            <a:ext cx="6101850" cy="32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"/>
          <p:cNvSpPr txBox="1"/>
          <p:nvPr>
            <p:ph idx="2" type="title"/>
          </p:nvPr>
        </p:nvSpPr>
        <p:spPr>
          <a:xfrm>
            <a:off x="1784775" y="279250"/>
            <a:ext cx="40077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4800">
                <a:solidFill>
                  <a:srgbClr val="D9EAD3"/>
                </a:solidFill>
              </a:rPr>
              <a:t>Conclusion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453" name="Google Shape;453;p17"/>
          <p:cNvSpPr txBox="1"/>
          <p:nvPr>
            <p:ph idx="1" type="body"/>
          </p:nvPr>
        </p:nvSpPr>
        <p:spPr>
          <a:xfrm>
            <a:off x="6669375" y="5385425"/>
            <a:ext cx="53247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that, DT gave the second-highest accuracy. 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500"/>
              <a:buNone/>
            </a:pPr>
            <a:r>
              <a:t/>
            </a:r>
            <a:endParaRPr/>
          </a:p>
        </p:txBody>
      </p:sp>
      <p:grpSp>
        <p:nvGrpSpPr>
          <p:cNvPr id="454" name="Google Shape;454;p17"/>
          <p:cNvGrpSpPr/>
          <p:nvPr/>
        </p:nvGrpSpPr>
        <p:grpSpPr>
          <a:xfrm>
            <a:off x="3778347" y="1696146"/>
            <a:ext cx="4614800" cy="3562042"/>
            <a:chOff x="3553042" y="1657806"/>
            <a:chExt cx="3461100" cy="2671532"/>
          </a:xfrm>
        </p:grpSpPr>
        <p:sp>
          <p:nvSpPr>
            <p:cNvPr id="455" name="Google Shape;455;p1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17"/>
          <p:cNvSpPr/>
          <p:nvPr/>
        </p:nvSpPr>
        <p:spPr>
          <a:xfrm flipH="1">
            <a:off x="3849181" y="1773824"/>
            <a:ext cx="4473600" cy="25464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7"/>
          <p:cNvSpPr txBox="1"/>
          <p:nvPr/>
        </p:nvSpPr>
        <p:spPr>
          <a:xfrm>
            <a:off x="407275" y="5515025"/>
            <a:ext cx="55500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Among these models, KNN was the best model.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5025" y="1696775"/>
            <a:ext cx="4567900" cy="27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"/>
          <p:cNvSpPr txBox="1"/>
          <p:nvPr>
            <p:ph type="title"/>
          </p:nvPr>
        </p:nvSpPr>
        <p:spPr>
          <a:xfrm>
            <a:off x="860400" y="2445025"/>
            <a:ext cx="43713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7200"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1" sz="72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471" name="Google Shape;471;p18"/>
          <p:cNvGrpSpPr/>
          <p:nvPr/>
        </p:nvGrpSpPr>
        <p:grpSpPr>
          <a:xfrm>
            <a:off x="5422577" y="2071227"/>
            <a:ext cx="3812748" cy="2889529"/>
            <a:chOff x="3553042" y="1657806"/>
            <a:chExt cx="3461100" cy="2671532"/>
          </a:xfrm>
        </p:grpSpPr>
        <p:sp>
          <p:nvSpPr>
            <p:cNvPr id="472" name="Google Shape;472;p1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18"/>
          <p:cNvSpPr/>
          <p:nvPr/>
        </p:nvSpPr>
        <p:spPr>
          <a:xfrm flipH="1">
            <a:off x="5486556" y="2142128"/>
            <a:ext cx="4084400" cy="23244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18"/>
          <p:cNvGrpSpPr/>
          <p:nvPr/>
        </p:nvGrpSpPr>
        <p:grpSpPr>
          <a:xfrm>
            <a:off x="9125732" y="2674656"/>
            <a:ext cx="1463200" cy="2723844"/>
            <a:chOff x="6505573" y="2745170"/>
            <a:chExt cx="1122000" cy="1668000"/>
          </a:xfrm>
        </p:grpSpPr>
        <p:sp>
          <p:nvSpPr>
            <p:cNvPr id="482" name="Google Shape;482;p1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8024693" y="4675721"/>
            <a:ext cx="1019126" cy="1722608"/>
            <a:chOff x="9543736" y="4486132"/>
            <a:chExt cx="570300" cy="1135236"/>
          </a:xfrm>
        </p:grpSpPr>
        <p:sp>
          <p:nvSpPr>
            <p:cNvPr id="487" name="Google Shape;487;p1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18"/>
          <p:cNvGrpSpPr/>
          <p:nvPr/>
        </p:nvGrpSpPr>
        <p:grpSpPr>
          <a:xfrm>
            <a:off x="10676198" y="3730769"/>
            <a:ext cx="1248980" cy="1722579"/>
            <a:chOff x="7982421" y="3727763"/>
            <a:chExt cx="477311" cy="758244"/>
          </a:xfrm>
        </p:grpSpPr>
        <p:sp>
          <p:nvSpPr>
            <p:cNvPr id="492" name="Google Shape;492;p1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0" name="Google Shape;5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075" y="2288700"/>
            <a:ext cx="3070325" cy="17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7375" y="4782075"/>
            <a:ext cx="854025" cy="147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8"/>
          <p:cNvPicPr preferRelativeResize="0"/>
          <p:nvPr/>
        </p:nvPicPr>
        <p:blipFill rotWithShape="1">
          <a:blip r:embed="rId5">
            <a:alphaModFix/>
          </a:blip>
          <a:srcRect b="6850" l="0" r="0" t="-6850"/>
          <a:stretch/>
        </p:blipFill>
        <p:spPr>
          <a:xfrm>
            <a:off x="10732010" y="4092726"/>
            <a:ext cx="1078240" cy="9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5725" y="2760200"/>
            <a:ext cx="1463199" cy="25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/>
          <p:nvPr/>
        </p:nvSpPr>
        <p:spPr>
          <a:xfrm>
            <a:off x="3616525" y="3167550"/>
            <a:ext cx="5160600" cy="3490500"/>
          </a:xfrm>
          <a:prstGeom prst="roundRect">
            <a:avLst>
              <a:gd fmla="val 6461" name="adj"/>
            </a:avLst>
          </a:prstGeom>
          <a:solidFill>
            <a:srgbClr val="0C0C0C">
              <a:alpha val="29411"/>
            </a:srgbClr>
          </a:solidFill>
          <a:ln cap="flat" cmpd="sng" w="762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2"/>
          <p:cNvGrpSpPr/>
          <p:nvPr/>
        </p:nvGrpSpPr>
        <p:grpSpPr>
          <a:xfrm>
            <a:off x="3954906" y="3578073"/>
            <a:ext cx="4425354" cy="1834644"/>
            <a:chOff x="6849521" y="5417135"/>
            <a:chExt cx="3486727" cy="1438260"/>
          </a:xfrm>
        </p:grpSpPr>
        <p:sp>
          <p:nvSpPr>
            <p:cNvPr id="310" name="Google Shape;310;p2"/>
            <p:cNvSpPr/>
            <p:nvPr/>
          </p:nvSpPr>
          <p:spPr>
            <a:xfrm>
              <a:off x="7536048" y="5417135"/>
              <a:ext cx="280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Md Saiyem Raiyan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2012468042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2"/>
            <p:cNvPicPr preferRelativeResize="0"/>
            <p:nvPr/>
          </p:nvPicPr>
          <p:blipFill rotWithShape="1">
            <a:blip r:embed="rId3">
              <a:alphaModFix/>
            </a:blip>
            <a:srcRect b="13794" l="0" r="0" t="9393"/>
            <a:stretch/>
          </p:blipFill>
          <p:spPr>
            <a:xfrm>
              <a:off x="6849521" y="5417135"/>
              <a:ext cx="636600" cy="652200"/>
            </a:xfrm>
            <a:prstGeom prst="ellipse">
              <a:avLst/>
            </a:prstGeom>
            <a:noFill/>
            <a:ln>
              <a:noFill/>
            </a:ln>
            <a:effectLst>
              <a:outerShdw blurRad="381000" sx="-80000" rotWithShape="0" dir="5400000" dist="292100" sy="-18000">
                <a:srgbClr val="000000">
                  <a:alpha val="21568"/>
                </a:srgbClr>
              </a:outerShdw>
            </a:effectLst>
          </p:spPr>
        </p:pic>
        <p:sp>
          <p:nvSpPr>
            <p:cNvPr id="312" name="Google Shape;312;p2"/>
            <p:cNvSpPr/>
            <p:nvPr/>
          </p:nvSpPr>
          <p:spPr>
            <a:xfrm>
              <a:off x="7508746" y="6239795"/>
              <a:ext cx="280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"/>
          <p:cNvGrpSpPr/>
          <p:nvPr/>
        </p:nvGrpSpPr>
        <p:grpSpPr>
          <a:xfrm>
            <a:off x="3954988" y="5412623"/>
            <a:ext cx="4288519" cy="852483"/>
            <a:chOff x="6856719" y="4577903"/>
            <a:chExt cx="3479529" cy="615600"/>
          </a:xfrm>
        </p:grpSpPr>
        <p:sp>
          <p:nvSpPr>
            <p:cNvPr id="314" name="Google Shape;314;p2"/>
            <p:cNvSpPr/>
            <p:nvPr/>
          </p:nvSpPr>
          <p:spPr>
            <a:xfrm>
              <a:off x="7536048" y="4577903"/>
              <a:ext cx="280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Zobaer Ahammod Zamil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2021796042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2"/>
            <p:cNvPicPr preferRelativeResize="0"/>
            <p:nvPr/>
          </p:nvPicPr>
          <p:blipFill rotWithShape="1">
            <a:blip r:embed="rId4">
              <a:alphaModFix/>
            </a:blip>
            <a:srcRect b="38334" l="9239" r="6151" t="749"/>
            <a:stretch/>
          </p:blipFill>
          <p:spPr>
            <a:xfrm>
              <a:off x="6856719" y="4577903"/>
              <a:ext cx="641100" cy="615600"/>
            </a:xfrm>
            <a:prstGeom prst="ellipse">
              <a:avLst/>
            </a:prstGeom>
            <a:noFill/>
            <a:ln>
              <a:noFill/>
            </a:ln>
            <a:effectLst>
              <a:outerShdw blurRad="381000" sx="-80000" rotWithShape="0" dir="5400000" dist="292100" sy="-18000">
                <a:srgbClr val="000000">
                  <a:alpha val="21568"/>
                </a:srgbClr>
              </a:outerShdw>
            </a:effectLst>
          </p:spPr>
        </p:pic>
      </p:grpSp>
      <p:grpSp>
        <p:nvGrpSpPr>
          <p:cNvPr id="316" name="Google Shape;316;p2"/>
          <p:cNvGrpSpPr/>
          <p:nvPr/>
        </p:nvGrpSpPr>
        <p:grpSpPr>
          <a:xfrm>
            <a:off x="3954742" y="4522714"/>
            <a:ext cx="4028331" cy="890029"/>
            <a:chOff x="6858486" y="2488592"/>
            <a:chExt cx="4028331" cy="740272"/>
          </a:xfrm>
        </p:grpSpPr>
        <p:pic>
          <p:nvPicPr>
            <p:cNvPr id="317" name="Google Shape;317;p2"/>
            <p:cNvPicPr preferRelativeResize="0"/>
            <p:nvPr/>
          </p:nvPicPr>
          <p:blipFill rotWithShape="1">
            <a:blip r:embed="rId5">
              <a:alphaModFix/>
            </a:blip>
            <a:srcRect b="3769" l="8214" r="22229" t="26799"/>
            <a:stretch/>
          </p:blipFill>
          <p:spPr>
            <a:xfrm>
              <a:off x="6858486" y="2488592"/>
              <a:ext cx="639000" cy="639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18" name="Google Shape;318;p2"/>
            <p:cNvSpPr/>
            <p:nvPr/>
          </p:nvSpPr>
          <p:spPr>
            <a:xfrm>
              <a:off x="7497417" y="2512164"/>
              <a:ext cx="3389400" cy="7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Sheikh Mohammed Wali Ullah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2021186042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2"/>
          <p:cNvSpPr/>
          <p:nvPr/>
        </p:nvSpPr>
        <p:spPr>
          <a:xfrm>
            <a:off x="0" y="0"/>
            <a:ext cx="12192000" cy="1945200"/>
          </a:xfrm>
          <a:prstGeom prst="rect">
            <a:avLst/>
          </a:prstGeom>
          <a:solidFill>
            <a:srgbClr val="0C0C0C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6000" u="none" cap="none" strike="noStrike">
                <a:solidFill>
                  <a:srgbClr val="85200C"/>
                </a:solidFill>
                <a:latin typeface="Lobster"/>
                <a:ea typeface="Lobster"/>
                <a:cs typeface="Lobster"/>
                <a:sym typeface="Lobster"/>
              </a:rPr>
              <a:t>Diabetes Prediction: A Machine Learning Approach</a:t>
            </a:r>
            <a:endParaRPr b="0" i="0" sz="4400" u="none" cap="none" strike="noStrike">
              <a:solidFill>
                <a:srgbClr val="85200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0" name="Google Shape;320;p2"/>
          <p:cNvSpPr txBox="1"/>
          <p:nvPr/>
        </p:nvSpPr>
        <p:spPr>
          <a:xfrm>
            <a:off x="4535538" y="2346250"/>
            <a:ext cx="312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B0F00"/>
                </a:solidFill>
                <a:latin typeface="Pacifico"/>
                <a:ea typeface="Pacifico"/>
                <a:cs typeface="Pacifico"/>
                <a:sym typeface="Pacifico"/>
              </a:rPr>
              <a:t>Group Members</a:t>
            </a:r>
            <a:endParaRPr b="1" i="0" sz="3200" u="none" cap="none" strike="noStrike">
              <a:solidFill>
                <a:srgbClr val="5B0F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"/>
          <p:cNvSpPr txBox="1"/>
          <p:nvPr>
            <p:ph type="title"/>
          </p:nvPr>
        </p:nvSpPr>
        <p:spPr>
          <a:xfrm>
            <a:off x="1647850" y="634104"/>
            <a:ext cx="93852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                        </a:t>
            </a:r>
            <a:r>
              <a:rPr b="1" lang="en-US" sz="4800">
                <a:solidFill>
                  <a:srgbClr val="D9EAD3"/>
                </a:solidFill>
              </a:rPr>
              <a:t>Overview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26" name="Google Shape;326;p3"/>
          <p:cNvSpPr txBox="1"/>
          <p:nvPr/>
        </p:nvSpPr>
        <p:spPr>
          <a:xfrm>
            <a:off x="5924368" y="2796767"/>
            <a:ext cx="4024400" cy="4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3"/>
          <p:cNvSpPr txBox="1"/>
          <p:nvPr/>
        </p:nvSpPr>
        <p:spPr>
          <a:xfrm>
            <a:off x="241425" y="2094350"/>
            <a:ext cx="71394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 Overview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Analysis and Preprocessing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Determining Test Size Using Cross-Validation Score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 &amp; Conclusion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"/>
          <p:cNvSpPr txBox="1"/>
          <p:nvPr>
            <p:ph type="title"/>
          </p:nvPr>
        </p:nvSpPr>
        <p:spPr>
          <a:xfrm>
            <a:off x="1730000" y="525000"/>
            <a:ext cx="9385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Dataset Overview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33" name="Google Shape;333;p4"/>
          <p:cNvSpPr txBox="1"/>
          <p:nvPr>
            <p:ph idx="1" type="body"/>
          </p:nvPr>
        </p:nvSpPr>
        <p:spPr>
          <a:xfrm>
            <a:off x="1647875" y="1556225"/>
            <a:ext cx="8429700" cy="2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We collected this dataset from kaggle. The link of the dataset is given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https://www.kaggle.com/datasets/akshaydattatraykhare/diabetes-dataset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It contains: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768 rows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09 columns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334" name="Google Shape;3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7875" y="3769925"/>
            <a:ext cx="9120549" cy="2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"/>
          <p:cNvSpPr txBox="1"/>
          <p:nvPr>
            <p:ph type="title"/>
          </p:nvPr>
        </p:nvSpPr>
        <p:spPr>
          <a:xfrm>
            <a:off x="1385300" y="278625"/>
            <a:ext cx="111972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Data Analysis and Preprocessing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40" name="Google Shape;340;p5"/>
          <p:cNvSpPr txBox="1"/>
          <p:nvPr/>
        </p:nvSpPr>
        <p:spPr>
          <a:xfrm>
            <a:off x="702625" y="2286050"/>
            <a:ext cx="111153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if there any null values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the duplicate values in each rows and columns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Unique values for each Attributes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Outlier by plotting and counting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the Correlation between the attributes those have large number of outlier and Target attribute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the outlier with threshold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Replace null values with mean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"/>
          <p:cNvSpPr txBox="1"/>
          <p:nvPr>
            <p:ph type="title"/>
          </p:nvPr>
        </p:nvSpPr>
        <p:spPr>
          <a:xfrm>
            <a:off x="1634200" y="155425"/>
            <a:ext cx="94428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Feature Selection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46" name="Google Shape;346;p6"/>
          <p:cNvSpPr txBox="1"/>
          <p:nvPr/>
        </p:nvSpPr>
        <p:spPr>
          <a:xfrm>
            <a:off x="1210725" y="1272975"/>
            <a:ext cx="10482000" cy="5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the Correlation of Target attribute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and remaining attributes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Combining SelectKBest with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ExtraTreesClassifier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9325" y="1114400"/>
            <a:ext cx="4796675" cy="24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9325" y="3988876"/>
            <a:ext cx="4796674" cy="264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"/>
          <p:cNvSpPr txBox="1"/>
          <p:nvPr>
            <p:ph type="title"/>
          </p:nvPr>
        </p:nvSpPr>
        <p:spPr>
          <a:xfrm>
            <a:off x="1634200" y="155425"/>
            <a:ext cx="94428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800">
                <a:solidFill>
                  <a:srgbClr val="D9EAD3"/>
                </a:solidFill>
              </a:rPr>
              <a:t>Feature Selection</a:t>
            </a:r>
            <a:endParaRPr b="1" sz="4800">
              <a:solidFill>
                <a:srgbClr val="D9EAD3"/>
              </a:solidFill>
            </a:endParaRPr>
          </a:p>
        </p:txBody>
      </p:sp>
      <p:sp>
        <p:nvSpPr>
          <p:cNvPr id="354" name="Google Shape;354;p7"/>
          <p:cNvSpPr txBox="1"/>
          <p:nvPr/>
        </p:nvSpPr>
        <p:spPr>
          <a:xfrm>
            <a:off x="848675" y="2190200"/>
            <a:ext cx="7148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Ranking of features using SelectionKBest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"/>
          <p:cNvSpPr txBox="1"/>
          <p:nvPr/>
        </p:nvSpPr>
        <p:spPr>
          <a:xfrm>
            <a:off x="603125" y="4833925"/>
            <a:ext cx="7639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observing these three processes, we can see that all features should be included in model training.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4025" y="1340600"/>
            <a:ext cx="4876749" cy="31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/>
          <p:nvPr>
            <p:ph type="title"/>
          </p:nvPr>
        </p:nvSpPr>
        <p:spPr>
          <a:xfrm>
            <a:off x="1469925" y="223875"/>
            <a:ext cx="10606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Calibri"/>
              <a:buNone/>
            </a:pPr>
            <a:r>
              <a:rPr b="1" lang="en-US" sz="38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Determining Test Size Using Cross-Validation Score</a:t>
            </a:r>
            <a:r>
              <a:rPr lang="en-US" sz="40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endParaRPr sz="3600"/>
          </a:p>
        </p:txBody>
      </p:sp>
      <p:sp>
        <p:nvSpPr>
          <p:cNvPr id="362" name="Google Shape;362;p8"/>
          <p:cNvSpPr txBox="1"/>
          <p:nvPr/>
        </p:nvSpPr>
        <p:spPr>
          <a:xfrm>
            <a:off x="1050436" y="1239941"/>
            <a:ext cx="10766700" cy="5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We use K-fold for four algorithms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100" y="1784999"/>
            <a:ext cx="8933327" cy="21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7100" y="4303700"/>
            <a:ext cx="9006601" cy="23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"/>
          <p:cNvSpPr txBox="1"/>
          <p:nvPr>
            <p:ph type="title"/>
          </p:nvPr>
        </p:nvSpPr>
        <p:spPr>
          <a:xfrm>
            <a:off x="1469925" y="223875"/>
            <a:ext cx="10606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800">
                <a:latin typeface="Calibri"/>
                <a:ea typeface="Calibri"/>
                <a:cs typeface="Calibri"/>
                <a:sym typeface="Calibri"/>
              </a:rPr>
              <a:t>Determining Test Size Using Cross-Validation Score</a:t>
            </a:r>
            <a:r>
              <a:rPr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Score</a:t>
            </a:r>
            <a:endParaRPr sz="3600"/>
          </a:p>
        </p:txBody>
      </p:sp>
      <p:sp>
        <p:nvSpPr>
          <p:cNvPr id="370" name="Google Shape;370;p9"/>
          <p:cNvSpPr txBox="1"/>
          <p:nvPr/>
        </p:nvSpPr>
        <p:spPr>
          <a:xfrm>
            <a:off x="1050436" y="1239941"/>
            <a:ext cx="10766700" cy="5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We use K-fold for four algorithms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675" y="1725615"/>
            <a:ext cx="9790450" cy="214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675" y="4235250"/>
            <a:ext cx="9790450" cy="22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